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42846"/>
    <a:srgbClr val="C3A96C"/>
    <a:srgbClr val="546FFF"/>
    <a:srgbClr val="21CE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4" autoAdjust="0"/>
    <p:restoredTop sz="94660"/>
  </p:normalViewPr>
  <p:slideViewPr>
    <p:cSldViewPr snapToGrid="0">
      <p:cViewPr varScale="1">
        <p:scale>
          <a:sx n="77" d="100"/>
          <a:sy n="77" d="100"/>
        </p:scale>
        <p:origin x="7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solidFill>
      <a:schemeClr val="bg1">
        <a:lumMod val="85000"/>
      </a:schemeClr>
    </a:solidFill>
    <a:ln>
      <a:noFill/>
    </a:ln>
  </c:spPr>
  <c:txPr>
    <a:bodyPr/>
    <a:lstStyle/>
    <a:p>
      <a:pPr>
        <a:defRPr lang="th-TH"/>
      </a:pPr>
      <a:endParaRPr lang="th-TH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solidFill>
      <a:schemeClr val="bg1">
        <a:lumMod val="85000"/>
      </a:schemeClr>
    </a:solidFill>
    <a:ln>
      <a:noFill/>
    </a:ln>
  </c:spPr>
  <c:txPr>
    <a:bodyPr/>
    <a:lstStyle/>
    <a:p>
      <a:pPr>
        <a:defRPr lang="th-TH"/>
      </a:pPr>
      <a:endParaRPr lang="th-TH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solidFill>
      <a:schemeClr val="bg1">
        <a:lumMod val="85000"/>
      </a:schemeClr>
    </a:solidFill>
    <a:ln>
      <a:noFill/>
    </a:ln>
  </c:spPr>
  <c:txPr>
    <a:bodyPr/>
    <a:lstStyle/>
    <a:p>
      <a:pPr>
        <a:defRPr lang="th-TH"/>
      </a:pPr>
      <a:endParaRPr lang="th-TH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F2C28B8B-79FC-DBBD-38B6-D4DDB97F9740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11257143" cy="8285714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99C99147-B1C9-F4DE-C590-1432FF103C7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11257143" cy="8285714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31DC164E-7FE2-2CB8-CB87-2FB6B83E88D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11257143" cy="8285714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4189-FE83-4B22-8A32-5AA633FEAA4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3572-984B-4EBB-B5C5-415072BA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12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4189-FE83-4B22-8A32-5AA633FEAA4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3572-984B-4EBB-B5C5-415072BA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819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4189-FE83-4B22-8A32-5AA633FEAA4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3572-984B-4EBB-B5C5-415072BA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9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4189-FE83-4B22-8A32-5AA633FEAA4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3572-984B-4EBB-B5C5-415072BA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055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4189-FE83-4B22-8A32-5AA633FEAA4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3572-984B-4EBB-B5C5-415072BA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4189-FE83-4B22-8A32-5AA633FEAA4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3572-984B-4EBB-B5C5-415072BA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54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4189-FE83-4B22-8A32-5AA633FEAA4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3572-984B-4EBB-B5C5-415072BA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69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4189-FE83-4B22-8A32-5AA633FEAA4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3572-984B-4EBB-B5C5-415072BA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4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4189-FE83-4B22-8A32-5AA633FEAA4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3572-984B-4EBB-B5C5-415072BA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04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4189-FE83-4B22-8A32-5AA633FEAA4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3572-984B-4EBB-B5C5-415072BA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39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4189-FE83-4B22-8A32-5AA633FEAA4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13572-984B-4EBB-B5C5-415072BA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9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B4189-FE83-4B22-8A32-5AA633FEAA4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13572-984B-4EBB-B5C5-415072BA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88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13" Type="http://schemas.openxmlformats.org/officeDocument/2006/relationships/oleObject" Target="file:///C:\Users\KittiBuabueng\Documents\Daily%20Report%20(Macro).xlsm!Sup_Resis!R9C5:R10C5" TargetMode="External"/><Relationship Id="rId3" Type="http://schemas.openxmlformats.org/officeDocument/2006/relationships/image" Target="../media/image2.png"/><Relationship Id="rId7" Type="http://schemas.openxmlformats.org/officeDocument/2006/relationships/chart" Target="../charts/chart2.xml"/><Relationship Id="rId12" Type="http://schemas.openxmlformats.org/officeDocument/2006/relationships/image" Target="../media/image8.emf"/><Relationship Id="rId2" Type="http://schemas.openxmlformats.org/officeDocument/2006/relationships/image" Target="../media/image1.png"/><Relationship Id="rId16" Type="http://schemas.openxmlformats.org/officeDocument/2006/relationships/image" Target="../media/image10.emf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11" Type="http://schemas.openxmlformats.org/officeDocument/2006/relationships/oleObject" Target="file:///C:\Users\KittiBuabueng\Documents\Daily%20Report%20(Macro).xlsm!Sup_Resis!R27C5:R28C5" TargetMode="External"/><Relationship Id="rId5" Type="http://schemas.openxmlformats.org/officeDocument/2006/relationships/image" Target="../media/image3.emf"/><Relationship Id="rId15" Type="http://schemas.openxmlformats.org/officeDocument/2006/relationships/oleObject" Target="file:///C:\Users\KittiBuabueng\Documents\Daily%20Report%20(Macro).xlsm!Sup_Resis!R6C5:R7C5" TargetMode="External"/><Relationship Id="rId10" Type="http://schemas.openxmlformats.org/officeDocument/2006/relationships/image" Target="../media/image7.emf"/><Relationship Id="rId4" Type="http://schemas.openxmlformats.org/officeDocument/2006/relationships/oleObject" Target="file:///C:\Users\KittiBuabueng\Documents\Daily%20Report%20(Macro).xlsm!Sup_Resis!R26C1:R26C5" TargetMode="External"/><Relationship Id="rId9" Type="http://schemas.openxmlformats.org/officeDocument/2006/relationships/oleObject" Target="file:///C:\Users\KittiBuabueng\Documents\Daily%20Report%20(Macro).xlsm!Sup_Resis!R5C11" TargetMode="External"/><Relationship Id="rId14" Type="http://schemas.openxmlformats.org/officeDocument/2006/relationships/image" Target="../media/image9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file:///C:\Users\KittiBuabueng\Documents\Daily%20Report%20(Macro).xlsm!SET%20Eff!R32C19:R55C27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C:\Users\KittiBuabueng\Documents\Daily%20Report%20(Macro).xlsm!SET%20Eff!R18C19:R25C30" TargetMode="External"/><Relationship Id="rId11" Type="http://schemas.openxmlformats.org/officeDocument/2006/relationships/image" Target="../media/image14.emf"/><Relationship Id="rId5" Type="http://schemas.openxmlformats.org/officeDocument/2006/relationships/image" Target="../media/image11.emf"/><Relationship Id="rId10" Type="http://schemas.openxmlformats.org/officeDocument/2006/relationships/oleObject" Target="file:///C:\Users\KittiBuabueng\Documents\Daily%20Report%20(Macro).xlsm!Sup_Resis!R5C11" TargetMode="External"/><Relationship Id="rId4" Type="http://schemas.openxmlformats.org/officeDocument/2006/relationships/oleObject" Target="file:///C:\Users\KittiBuabueng\Documents\Daily%20Report%20(Macro).xlsm!SET%20Eff!R10C19:R17C30" TargetMode="External"/><Relationship Id="rId9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4428" y="3464259"/>
            <a:ext cx="654049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21CE99"/>
                </a:solidFill>
                <a:latin typeface="Graphik TH Medium" panose="020B0003000202060203" pitchFamily="34" charset="-34"/>
                <a:cs typeface="Graphik TH Medium" panose="020B0003000202060203" pitchFamily="34" charset="-34"/>
              </a:rPr>
              <a:t>S50Z25: SET50 Index Futures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4999" y="596882"/>
            <a:ext cx="654049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21CE99"/>
                </a:solidFill>
                <a:latin typeface="Graphik TH Medium" panose="020B0003000202060203" pitchFamily="34" charset="-34"/>
                <a:cs typeface="Graphik TH Medium" panose="020B0003000202060203" pitchFamily="34" charset="-34"/>
              </a:rPr>
              <a:t>SET Index</a:t>
            </a:r>
          </a:p>
        </p:txBody>
      </p:sp>
      <p:sp>
        <p:nvSpPr>
          <p:cNvPr id="6" name="AutoShape 2">
            <a:extLst>
              <a:ext uri="{FF2B5EF4-FFF2-40B4-BE49-F238E27FC236}">
                <a16:creationId xmlns:a16="http://schemas.microsoft.com/office/drawing/2014/main" id="{A8174385-B480-A3C2-1FBC-9C6644B98A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800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54A798A-C7C7-8D6D-C66C-D9BFA93585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156" y="3992"/>
            <a:ext cx="6858000" cy="59528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F5E4358-85E5-985E-165F-4720DE872D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70" y="9538043"/>
            <a:ext cx="6926156" cy="355600"/>
          </a:xfrm>
          <a:prstGeom prst="rect">
            <a:avLst/>
          </a:prstGeom>
        </p:spPr>
      </p:pic>
      <p:sp>
        <p:nvSpPr>
          <p:cNvPr id="20" name="Text Box 13">
            <a:extLst>
              <a:ext uri="{FF2B5EF4-FFF2-40B4-BE49-F238E27FC236}">
                <a16:creationId xmlns:a16="http://schemas.microsoft.com/office/drawing/2014/main" id="{1EB2A780-DC13-0D72-55A1-ECB056E8D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713" y="95390"/>
            <a:ext cx="4593671" cy="41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</a:pPr>
            <a:r>
              <a:rPr lang="en-US" b="1" kern="100" dirty="0">
                <a:solidFill>
                  <a:schemeClr val="bg1"/>
                </a:solidFill>
                <a:effectLst/>
                <a:latin typeface="Graphik TH Medium" panose="020B0003000202060203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Technical Afternoon</a:t>
            </a:r>
            <a:endParaRPr lang="en-US" sz="20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Cordia New" panose="020B0304020202020204" pitchFamily="34" charset="-34"/>
            </a:endParaRPr>
          </a:p>
        </p:txBody>
      </p:sp>
      <p:sp>
        <p:nvSpPr>
          <p:cNvPr id="22" name="Text Box 7">
            <a:extLst>
              <a:ext uri="{FF2B5EF4-FFF2-40B4-BE49-F238E27FC236}">
                <a16:creationId xmlns:a16="http://schemas.microsoft.com/office/drawing/2014/main" id="{6F188DD7-FA7A-28E0-73B5-4D276236F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5177" y="1025538"/>
            <a:ext cx="3356816" cy="2437296"/>
          </a:xfrm>
          <a:prstGeom prst="rect">
            <a:avLst/>
          </a:prstGeom>
          <a:solidFill>
            <a:srgbClr val="21CE99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th-TH" sz="1400" b="1" dirty="0">
                <a:solidFill>
                  <a:srgbClr val="21CE99"/>
                </a:solidFill>
                <a:latin typeface="Graphik TH Medium" panose="020B0003000202060203" pitchFamily="34" charset="-34"/>
                <a:ea typeface="Tahoma" panose="020B0604030504040204" pitchFamily="34" charset="0"/>
                <a:cs typeface="Graphik TH Medium" panose="020B0003000202060203" pitchFamily="34" charset="-34"/>
              </a:rPr>
              <a:t>บ่ายอาจ </a:t>
            </a:r>
            <a:r>
              <a:rPr lang="en-US" sz="1400" b="1" dirty="0">
                <a:solidFill>
                  <a:srgbClr val="21CE99"/>
                </a:solidFill>
                <a:latin typeface="Graphik TH Medium" panose="020B0003000202060203" pitchFamily="34" charset="-34"/>
                <a:ea typeface="Tahoma" panose="020B0604030504040204" pitchFamily="34" charset="0"/>
                <a:cs typeface="Graphik TH Medium" panose="020B0003000202060203" pitchFamily="34" charset="-34"/>
              </a:rPr>
              <a:t>Sideways</a:t>
            </a:r>
            <a:endParaRPr lang="th-TH" sz="1400" b="1" dirty="0">
              <a:solidFill>
                <a:srgbClr val="21CE99"/>
              </a:solidFill>
              <a:latin typeface="Graphik TH Medium" panose="020B0003000202060203" pitchFamily="34" charset="-34"/>
              <a:ea typeface="Tahoma" panose="020B0604030504040204" pitchFamily="34" charset="0"/>
              <a:cs typeface="Graphik TH Medium" panose="020B0003000202060203" pitchFamily="34" charset="-34"/>
            </a:endParaRPr>
          </a:p>
          <a:p>
            <a:r>
              <a:rPr lang="th-TH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กราฟราย</a:t>
            </a:r>
            <a:r>
              <a:rPr lang="en-US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Daily</a:t>
            </a:r>
          </a:p>
          <a:p>
            <a:pPr algn="thaiDist"/>
            <a:endParaRPr lang="th-TH" sz="1200" b="1" dirty="0">
              <a:solidFill>
                <a:srgbClr val="142846"/>
              </a:solidFill>
              <a:latin typeface="Graphik TH" panose="020B0003000202060203" pitchFamily="34" charset="-34"/>
              <a:ea typeface="Tahoma" panose="020B0604030504040204" pitchFamily="34" charset="0"/>
              <a:cs typeface="Graphik TH" panose="020B0003000202060203" pitchFamily="34" charset="-34"/>
            </a:endParaRPr>
          </a:p>
          <a:p>
            <a:pPr algn="thaiDist"/>
            <a:r>
              <a:rPr lang="th-TH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แนวโน้ม</a:t>
            </a:r>
            <a:r>
              <a:rPr lang="en-US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:</a:t>
            </a:r>
            <a:r>
              <a:rPr lang="th-TH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ดัชนีที่ลงมาก่อนหน้า ได้ทำ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Double Bottom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โดย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Breakout Channel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ลงเดิมขึ้นมาได้ด้วย แท่งเทียนยาว หากแต่ยังต่ำกว่า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EMA200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และแท่งเทียนเริ่มลดระดับ มองบ่ายอาจแกว่งแคบ และภาพระยะกลางยังไม่คอนเฟิร์มภาพที่ดีขึ้น</a:t>
            </a:r>
            <a:endParaRPr lang="en-US" sz="1200" dirty="0">
              <a:solidFill>
                <a:srgbClr val="142846"/>
              </a:solidFill>
              <a:latin typeface="Graphik TH" panose="020B0003000202060203" pitchFamily="34" charset="-34"/>
              <a:ea typeface="Tahoma" panose="020B0604030504040204" pitchFamily="34" charset="0"/>
              <a:cs typeface="Graphik TH" panose="020B0003000202060203" pitchFamily="34" charset="-34"/>
            </a:endParaRPr>
          </a:p>
          <a:p>
            <a:pPr algn="thaiDist"/>
            <a:r>
              <a:rPr lang="en-US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Strategy:</a:t>
            </a:r>
            <a:r>
              <a:rPr lang="th-TH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เลือกหุ้น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Trading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ตามเทคนิค และหากรับความเสี่ยงต่ำ แนะนำ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Wait and See</a:t>
            </a:r>
            <a:endParaRPr lang="th-TH" sz="1200" dirty="0">
              <a:solidFill>
                <a:srgbClr val="142846"/>
              </a:solidFill>
              <a:latin typeface="Graphik TH" panose="020B0003000202060203" pitchFamily="34" charset="-34"/>
              <a:ea typeface="Tahoma" panose="020B0604030504040204" pitchFamily="34" charset="0"/>
              <a:cs typeface="Graphik TH" panose="020B0003000202060203" pitchFamily="34" charset="-34"/>
            </a:endParaRPr>
          </a:p>
        </p:txBody>
      </p:sp>
      <p:sp>
        <p:nvSpPr>
          <p:cNvPr id="23" name="Text Box 7">
            <a:extLst>
              <a:ext uri="{FF2B5EF4-FFF2-40B4-BE49-F238E27FC236}">
                <a16:creationId xmlns:a16="http://schemas.microsoft.com/office/drawing/2014/main" id="{B10DABBC-C244-F473-18FF-A1CBCFADC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30" y="3885572"/>
            <a:ext cx="3176570" cy="2319448"/>
          </a:xfrm>
          <a:prstGeom prst="rect">
            <a:avLst/>
          </a:prstGeom>
          <a:solidFill>
            <a:srgbClr val="21CE99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n-US" sz="1400" b="1" dirty="0">
                <a:solidFill>
                  <a:srgbClr val="21CE99"/>
                </a:solidFill>
                <a:latin typeface="Graphik TH Medium" panose="020B0003000202060203" pitchFamily="34" charset="-34"/>
                <a:ea typeface="Tahoma" panose="020B0604030504040204" pitchFamily="34" charset="0"/>
                <a:cs typeface="Graphik TH Medium" panose="020B0003000202060203" pitchFamily="34" charset="-34"/>
              </a:rPr>
              <a:t>Double Bottom</a:t>
            </a:r>
            <a:endParaRPr lang="th-TH" sz="1400" b="1" dirty="0">
              <a:solidFill>
                <a:srgbClr val="21CE99"/>
              </a:solidFill>
              <a:latin typeface="Graphik TH Medium" panose="020B0003000202060203" pitchFamily="34" charset="-34"/>
              <a:ea typeface="Tahoma" panose="020B0604030504040204" pitchFamily="34" charset="0"/>
              <a:cs typeface="Graphik TH Medium" panose="020B0003000202060203" pitchFamily="34" charset="-34"/>
            </a:endParaRPr>
          </a:p>
          <a:p>
            <a:r>
              <a:rPr lang="th-TH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กราฟราย</a:t>
            </a:r>
            <a:r>
              <a:rPr lang="en-US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Daily</a:t>
            </a:r>
          </a:p>
          <a:p>
            <a:endParaRPr lang="en-US" sz="1200" dirty="0">
              <a:solidFill>
                <a:srgbClr val="142846"/>
              </a:solidFill>
              <a:latin typeface="Graphik TH" panose="020B0003000202060203" pitchFamily="34" charset="-34"/>
              <a:ea typeface="Tahoma" panose="020B0604030504040204" pitchFamily="34" charset="0"/>
              <a:cs typeface="Graphik TH" panose="020B0003000202060203" pitchFamily="34" charset="-34"/>
            </a:endParaRPr>
          </a:p>
          <a:p>
            <a:pPr algn="thaiDist"/>
            <a:r>
              <a:rPr lang="th-TH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แนวโน้ม</a:t>
            </a:r>
            <a:r>
              <a:rPr lang="en-US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:</a:t>
            </a:r>
            <a:r>
              <a:rPr lang="th-TH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ดัชนีฟื้นตัวหลังทำ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Double Bottom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โดยยืนเหนือ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EMA200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ได้ด้วยแท่งเทียน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Wide Range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ขณะที่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MACD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ตัด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Signal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เหนือศูนย์ ส่วน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RSI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ยกเข้า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Bullish Zone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ล้างภาพกรอบ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Down Trend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ก่อนนี้ มองถัดไปอาจ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Sideways</a:t>
            </a:r>
          </a:p>
          <a:p>
            <a:pPr algn="thaiDist"/>
            <a:r>
              <a:rPr lang="en-US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Strategy:</a:t>
            </a:r>
            <a:r>
              <a:rPr lang="th-TH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Wait and See</a:t>
            </a:r>
            <a:endParaRPr lang="th-TH" sz="1200" dirty="0">
              <a:solidFill>
                <a:srgbClr val="142846"/>
              </a:solidFill>
              <a:latin typeface="Graphik TH" panose="020B0003000202060203" pitchFamily="34" charset="-34"/>
              <a:ea typeface="Tahoma" panose="020B0604030504040204" pitchFamily="34" charset="0"/>
              <a:cs typeface="Graphik TH" panose="020B0003000202060203" pitchFamily="34" charset="-34"/>
            </a:endParaRPr>
          </a:p>
        </p:txBody>
      </p:sp>
      <p:sp>
        <p:nvSpPr>
          <p:cNvPr id="26" name="Text Box 7">
            <a:extLst>
              <a:ext uri="{FF2B5EF4-FFF2-40B4-BE49-F238E27FC236}">
                <a16:creationId xmlns:a16="http://schemas.microsoft.com/office/drawing/2014/main" id="{FCD8E8B0-4A34-D3C0-CE55-861C41BDD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6937" y="6825431"/>
            <a:ext cx="3356816" cy="2395012"/>
          </a:xfrm>
          <a:prstGeom prst="rect">
            <a:avLst/>
          </a:prstGeom>
          <a:solidFill>
            <a:srgbClr val="21CE99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th-TH" sz="1400" b="1" dirty="0">
                <a:solidFill>
                  <a:srgbClr val="21CE99"/>
                </a:solidFill>
                <a:latin typeface="Graphik TH Medium" panose="020B0003000202060203" pitchFamily="34" charset="-34"/>
                <a:ea typeface="Tahoma" panose="020B0604030504040204" pitchFamily="34" charset="0"/>
                <a:cs typeface="Graphik TH Medium" panose="020B0003000202060203" pitchFamily="34" charset="-34"/>
              </a:rPr>
              <a:t>เชียร์ต่อ มองยังขึ้นต่อได้</a:t>
            </a:r>
            <a:endParaRPr lang="en-US" sz="1200" b="1" dirty="0">
              <a:latin typeface="Graphik TH" panose="020B0003000202060203" pitchFamily="34" charset="-34"/>
              <a:ea typeface="Tahoma" panose="020B0604030504040204" pitchFamily="34" charset="0"/>
              <a:cs typeface="Graphik TH" panose="020B0003000202060203" pitchFamily="34" charset="-34"/>
            </a:endParaRPr>
          </a:p>
          <a:p>
            <a:endParaRPr lang="th-TH" sz="1200" b="1" dirty="0">
              <a:solidFill>
                <a:srgbClr val="142846"/>
              </a:solidFill>
              <a:latin typeface="Graphik TH" panose="020B0003000202060203" pitchFamily="34" charset="-34"/>
              <a:ea typeface="Tahoma" panose="020B0604030504040204" pitchFamily="34" charset="0"/>
              <a:cs typeface="Graphik TH" panose="020B0003000202060203" pitchFamily="34" charset="-34"/>
            </a:endParaRPr>
          </a:p>
          <a:p>
            <a:r>
              <a:rPr lang="th-TH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กราฟราย </a:t>
            </a:r>
            <a:r>
              <a:rPr lang="en-US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Daily</a:t>
            </a:r>
          </a:p>
          <a:p>
            <a:r>
              <a:rPr lang="th-TH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แนวโน้ม</a:t>
            </a:r>
            <a:r>
              <a:rPr lang="en-US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: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ราคาฟื้นตัวจากการพักตัวที่แนว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EMA75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ขณะที่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RSI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ฟื้นตัวเหนือ 50 และ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MACD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ตัด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Signal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ได้ใกล้แดน 0 แม้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Indicators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 ไม่โดดเด่นมาก แต่การพักตัวที่ไม่แรง และแท่งเทียนเขียวต่อเนื่อง ทำให้มองแข็งแรง เหมาะแก่</a:t>
            </a:r>
            <a:r>
              <a:rPr lang="th-TH" sz="120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การซื้อเก็งกำไรระยะกลาง</a:t>
            </a:r>
            <a:endParaRPr lang="en-US" sz="1200" dirty="0">
              <a:solidFill>
                <a:srgbClr val="142846"/>
              </a:solidFill>
              <a:latin typeface="Graphik TH" panose="020B0003000202060203" pitchFamily="34" charset="-34"/>
              <a:ea typeface="Tahoma" panose="020B0604030504040204" pitchFamily="34" charset="0"/>
              <a:cs typeface="Graphik TH" panose="020B0003000202060203" pitchFamily="34" charset="-34"/>
            </a:endParaRPr>
          </a:p>
          <a:p>
            <a:r>
              <a:rPr lang="en-US" sz="1200" b="1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Strategy: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ซื้อเพื่อทำกำไรแนวต้านแรก-แนวต้านสอง และ </a:t>
            </a:r>
            <a:r>
              <a:rPr lang="en-US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Stop Loss </a:t>
            </a:r>
            <a:r>
              <a:rPr lang="th-TH" sz="1200" dirty="0">
                <a:solidFill>
                  <a:srgbClr val="142846"/>
                </a:solidFill>
                <a:latin typeface="Graphik TH" panose="020B0003000202060203" pitchFamily="34" charset="-34"/>
                <a:ea typeface="Tahoma" panose="020B0604030504040204" pitchFamily="34" charset="0"/>
                <a:cs typeface="Graphik TH" panose="020B0003000202060203" pitchFamily="34" charset="-34"/>
              </a:rPr>
              <a:t>หากหลุดแนวรับแรก</a:t>
            </a:r>
          </a:p>
          <a:p>
            <a:endParaRPr lang="th-TH" sz="1200" b="1" dirty="0">
              <a:solidFill>
                <a:srgbClr val="142846"/>
              </a:solidFill>
              <a:latin typeface="Graphik TH" panose="020B0003000202060203" pitchFamily="34" charset="-34"/>
              <a:ea typeface="Tahoma" panose="020B0604030504040204" pitchFamily="34" charset="0"/>
              <a:cs typeface="Graphik TH" panose="020B0003000202060203" pitchFamily="34" charset="-34"/>
            </a:endParaRPr>
          </a:p>
        </p:txBody>
      </p:sp>
      <p:sp>
        <p:nvSpPr>
          <p:cNvPr id="19" name="Text Box 12">
            <a:extLst>
              <a:ext uri="{FF2B5EF4-FFF2-40B4-BE49-F238E27FC236}">
                <a16:creationId xmlns:a16="http://schemas.microsoft.com/office/drawing/2014/main" id="{AA4394DC-DE67-D812-EED2-33C84B7D2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6395" y="9220443"/>
            <a:ext cx="2681605" cy="245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ctr">
              <a:lnSpc>
                <a:spcPct val="70000"/>
              </a:lnSpc>
              <a:spcAft>
                <a:spcPts val="800"/>
              </a:spcAft>
              <a:buNone/>
            </a:pPr>
            <a:r>
              <a:rPr lang="en-US" sz="1600" kern="100" dirty="0">
                <a:solidFill>
                  <a:srgbClr val="767171"/>
                </a:solidFill>
                <a:effectLst/>
                <a:latin typeface="Graphik TH" panose="020B0003000202060203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Research Department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Cordia New" panose="020B0304020202020204" pitchFamily="34" charset="-34"/>
            </a:endParaRP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C5E6D41-BBE9-001D-7D33-4AB2D5C5BA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635733"/>
              </p:ext>
            </p:extLst>
          </p:nvPr>
        </p:nvGraphicFramePr>
        <p:xfrm>
          <a:off x="776288" y="6319838"/>
          <a:ext cx="56102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4" imgW="5610361" imgH="428493" progId="Excel.SheetMacroEnabled.12">
                  <p:link updateAutomatic="1"/>
                </p:oleObj>
              </mc:Choice>
              <mc:Fallback>
                <p:oleObj name="Macro-Enabled Worksheet" r:id="rId4" imgW="5610361" imgH="428493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6288" y="6319838"/>
                        <a:ext cx="56102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AAB8B29-C8B6-AA1F-1246-A73B5793E3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3450804"/>
              </p:ext>
            </p:extLst>
          </p:nvPr>
        </p:nvGraphicFramePr>
        <p:xfrm>
          <a:off x="3329237" y="3894116"/>
          <a:ext cx="3385685" cy="2310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9E2AD98-1B66-C259-C892-B7715AFF0F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4018936"/>
              </p:ext>
            </p:extLst>
          </p:nvPr>
        </p:nvGraphicFramePr>
        <p:xfrm>
          <a:off x="174428" y="6821106"/>
          <a:ext cx="3209996" cy="2319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93E3871B-F232-6AE5-D3F7-C8DAFB9F80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9741740"/>
              </p:ext>
            </p:extLst>
          </p:nvPr>
        </p:nvGraphicFramePr>
        <p:xfrm>
          <a:off x="125000" y="1025538"/>
          <a:ext cx="3183678" cy="2470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3729024-ACDF-F845-BCAF-BB7D55C04E25}"/>
              </a:ext>
            </a:extLst>
          </p:cNvPr>
          <p:cNvSpPr/>
          <p:nvPr/>
        </p:nvSpPr>
        <p:spPr>
          <a:xfrm>
            <a:off x="124999" y="344717"/>
            <a:ext cx="851188" cy="192986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804B5551-9F43-4067-DA94-8800F97E65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969293"/>
              </p:ext>
            </p:extLst>
          </p:nvPr>
        </p:nvGraphicFramePr>
        <p:xfrm>
          <a:off x="127000" y="344488"/>
          <a:ext cx="850900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9" imgW="1523872" imgH="295158" progId="Excel.SheetMacroEnabled.12">
                  <p:link updateAutomatic="1"/>
                </p:oleObj>
              </mc:Choice>
              <mc:Fallback>
                <p:oleObj name="Macro-Enabled Worksheet" r:id="rId9" imgW="1523872" imgH="29515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7000" y="344488"/>
                        <a:ext cx="850900" cy="206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E0961F0-B429-502C-84ED-7F8F1871A0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864964"/>
              </p:ext>
            </p:extLst>
          </p:nvPr>
        </p:nvGraphicFramePr>
        <p:xfrm>
          <a:off x="3444675" y="8741520"/>
          <a:ext cx="27051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11" imgW="2704941" imgH="504854" progId="Excel.SheetMacroEnabled.12">
                  <p:link updateAutomatic="1"/>
                </p:oleObj>
              </mc:Choice>
              <mc:Fallback>
                <p:oleObj name="Macro-Enabled Worksheet" r:id="rId11" imgW="2704941" imgH="504854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444675" y="8741520"/>
                        <a:ext cx="2705100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66D32EE-C66F-5C03-5A08-ABCF432DA6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720866"/>
              </p:ext>
            </p:extLst>
          </p:nvPr>
        </p:nvGraphicFramePr>
        <p:xfrm>
          <a:off x="168275" y="5659438"/>
          <a:ext cx="27051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13" imgW="2704941" imgH="504854" progId="Excel.SheetMacroEnabled.12">
                  <p:link updateAutomatic="1"/>
                </p:oleObj>
              </mc:Choice>
              <mc:Fallback>
                <p:oleObj name="Macro-Enabled Worksheet" r:id="rId13" imgW="2704941" imgH="504854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68275" y="5659438"/>
                        <a:ext cx="2705100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3DB71FC-E64D-ED9E-D238-A3A6CBEA36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521769"/>
              </p:ext>
            </p:extLst>
          </p:nvPr>
        </p:nvGraphicFramePr>
        <p:xfrm>
          <a:off x="3460750" y="2947988"/>
          <a:ext cx="27051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15" imgW="2704941" imgH="504854" progId="Excel.SheetMacroEnabled.12">
                  <p:link updateAutomatic="1"/>
                </p:oleObj>
              </mc:Choice>
              <mc:Fallback>
                <p:oleObj name="Macro-Enabled Worksheet" r:id="rId15" imgW="2704941" imgH="504854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460750" y="2947988"/>
                        <a:ext cx="2705100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6197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2322A-E3F3-9DBC-A1EE-DB9272DAA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F67C7E3-5946-018E-90D8-375B58269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156" y="3992"/>
            <a:ext cx="6858000" cy="59528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E1DD20E-BBC2-2AF3-ABCB-81170103F0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70" y="9538043"/>
            <a:ext cx="6926156" cy="355600"/>
          </a:xfrm>
          <a:prstGeom prst="rect">
            <a:avLst/>
          </a:prstGeom>
        </p:spPr>
      </p:pic>
      <p:sp>
        <p:nvSpPr>
          <p:cNvPr id="20" name="Text Box 13">
            <a:extLst>
              <a:ext uri="{FF2B5EF4-FFF2-40B4-BE49-F238E27FC236}">
                <a16:creationId xmlns:a16="http://schemas.microsoft.com/office/drawing/2014/main" id="{41428FC1-07A6-C202-AF7C-4CB4010C2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713" y="95390"/>
            <a:ext cx="4593671" cy="41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</a:pPr>
            <a:r>
              <a:rPr lang="en-US" b="1" kern="100" dirty="0">
                <a:solidFill>
                  <a:schemeClr val="bg1"/>
                </a:solidFill>
                <a:effectLst/>
                <a:latin typeface="Graphik TH Medium" panose="020B0003000202060203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Technical Afternoon</a:t>
            </a:r>
            <a:endParaRPr lang="en-US" sz="20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Cordia New" panose="020B0304020202020204" pitchFamily="34" charset="-34"/>
            </a:endParaRPr>
          </a:p>
        </p:txBody>
      </p:sp>
      <p:sp>
        <p:nvSpPr>
          <p:cNvPr id="27" name="Text Box 12">
            <a:extLst>
              <a:ext uri="{FF2B5EF4-FFF2-40B4-BE49-F238E27FC236}">
                <a16:creationId xmlns:a16="http://schemas.microsoft.com/office/drawing/2014/main" id="{407BF1E1-04EF-4102-3939-F6BE39915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2870" y="8930157"/>
            <a:ext cx="268160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r">
              <a:lnSpc>
                <a:spcPct val="70000"/>
              </a:lnSpc>
              <a:spcAft>
                <a:spcPts val="800"/>
              </a:spcAft>
              <a:buNone/>
            </a:pP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Cordia New" panose="020B0304020202020204" pitchFamily="34" charset="-34"/>
            </a:endParaRPr>
          </a:p>
        </p:txBody>
      </p:sp>
      <p:sp>
        <p:nvSpPr>
          <p:cNvPr id="3" name="Text Box 12">
            <a:extLst>
              <a:ext uri="{FF2B5EF4-FFF2-40B4-BE49-F238E27FC236}">
                <a16:creationId xmlns:a16="http://schemas.microsoft.com/office/drawing/2014/main" id="{3B47222D-F1EF-D3EE-F6E6-2B235F39F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9956" y="9109863"/>
            <a:ext cx="1009902" cy="12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>
              <a:lnSpc>
                <a:spcPct val="70000"/>
              </a:lnSpc>
              <a:spcAft>
                <a:spcPts val="800"/>
              </a:spcAft>
              <a:buNone/>
            </a:pPr>
            <a:r>
              <a:rPr lang="en-US" sz="800" kern="100" dirty="0">
                <a:latin typeface="Graphik TH" panose="020B0003000202060203" pitchFamily="34" charset="-34"/>
                <a:ea typeface="Aptos" panose="020B0004020202020204" pitchFamily="34" charset="0"/>
                <a:cs typeface="Graphik TH" panose="020B0003000202060203" pitchFamily="34" charset="-34"/>
              </a:rPr>
              <a:t>Source: Aspen</a:t>
            </a:r>
            <a:endParaRPr lang="en-US" sz="800" kern="100" dirty="0">
              <a:effectLst/>
              <a:latin typeface="Graphik TH" panose="020B0003000202060203" pitchFamily="34" charset="-34"/>
              <a:ea typeface="Aptos" panose="020B0004020202020204" pitchFamily="34" charset="0"/>
              <a:cs typeface="Graphik TH" panose="020B0003000202060203" pitchFamily="34" charset="-34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31706AE-46F6-BAF6-80C2-B9B8111F6A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756131"/>
              </p:ext>
            </p:extLst>
          </p:nvPr>
        </p:nvGraphicFramePr>
        <p:xfrm>
          <a:off x="317592" y="6203445"/>
          <a:ext cx="6146729" cy="1460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4" imgW="7781965" imgH="1838208" progId="Excel.SheetMacroEnabled.12">
                  <p:link updateAutomatic="1"/>
                </p:oleObj>
              </mc:Choice>
              <mc:Fallback>
                <p:oleObj name="Macro-Enabled Worksheet" r:id="rId4" imgW="7781965" imgH="1838208" progId="Excel.SheetMacroEnabled.12">
                  <p:link updateAutomatic="1"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A270FB0-0B2E-45B8-3795-B0CDA89275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7592" y="6203445"/>
                        <a:ext cx="6146729" cy="1460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D924E3E-2CCD-8541-5D32-4DEC9C5B1C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912618"/>
              </p:ext>
            </p:extLst>
          </p:nvPr>
        </p:nvGraphicFramePr>
        <p:xfrm>
          <a:off x="317592" y="7631318"/>
          <a:ext cx="6146729" cy="1476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6" imgW="7781965" imgH="1838208" progId="Excel.SheetMacroEnabled.12">
                  <p:link updateAutomatic="1"/>
                </p:oleObj>
              </mc:Choice>
              <mc:Fallback>
                <p:oleObj name="Macro-Enabled Worksheet" r:id="rId6" imgW="7781965" imgH="1838208" progId="Excel.SheetMacroEnabled.12">
                  <p:link updateAutomatic="1"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F599060-20EE-F05E-234A-07D9FC7902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7592" y="7631318"/>
                        <a:ext cx="6146729" cy="14768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8706D47-20C4-B5EC-D75B-C96D24F6C9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061551"/>
              </p:ext>
            </p:extLst>
          </p:nvPr>
        </p:nvGraphicFramePr>
        <p:xfrm>
          <a:off x="305066" y="583927"/>
          <a:ext cx="6146729" cy="5655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8" imgW="5867464" imgH="5496028" progId="Excel.SheetMacroEnabled.12">
                  <p:link updateAutomatic="1"/>
                </p:oleObj>
              </mc:Choice>
              <mc:Fallback>
                <p:oleObj name="Macro-Enabled Worksheet" r:id="rId8" imgW="5867464" imgH="549602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5066" y="583927"/>
                        <a:ext cx="6146729" cy="56559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Box 12">
            <a:extLst>
              <a:ext uri="{FF2B5EF4-FFF2-40B4-BE49-F238E27FC236}">
                <a16:creationId xmlns:a16="http://schemas.microsoft.com/office/drawing/2014/main" id="{A58B90E4-5443-CA27-0BE2-85F2899C8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93" y="9182443"/>
            <a:ext cx="5778408" cy="329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lnSpc>
                <a:spcPct val="70000"/>
              </a:lnSpc>
              <a:spcAft>
                <a:spcPts val="800"/>
              </a:spcAft>
              <a:buNone/>
            </a:pPr>
            <a:r>
              <a:rPr lang="en-US" sz="800" kern="100" dirty="0">
                <a:solidFill>
                  <a:srgbClr val="767171"/>
                </a:solidFill>
                <a:effectLst/>
                <a:latin typeface="Graphik TH" panose="020B0003000202060203" pitchFamily="34" charset="-34"/>
                <a:ea typeface="Aptos" panose="020B0004020202020204" pitchFamily="34" charset="0"/>
                <a:cs typeface="Graphik TH" panose="020B0003000202060203" pitchFamily="34" charset="-34"/>
              </a:rPr>
              <a:t>Analyst: </a:t>
            </a:r>
            <a:r>
              <a:rPr lang="en-US" sz="800" kern="100" dirty="0" err="1">
                <a:solidFill>
                  <a:srgbClr val="767171"/>
                </a:solidFill>
                <a:effectLst/>
                <a:latin typeface="Graphik TH" panose="020B0003000202060203" pitchFamily="34" charset="-34"/>
                <a:ea typeface="Aptos" panose="020B0004020202020204" pitchFamily="34" charset="0"/>
                <a:cs typeface="Graphik TH" panose="020B0003000202060203" pitchFamily="34" charset="-34"/>
              </a:rPr>
              <a:t>Tanadech</a:t>
            </a:r>
            <a:r>
              <a:rPr lang="en-US" sz="800" kern="100" dirty="0">
                <a:solidFill>
                  <a:srgbClr val="767171"/>
                </a:solidFill>
                <a:effectLst/>
                <a:latin typeface="Graphik TH" panose="020B0003000202060203" pitchFamily="34" charset="-34"/>
                <a:ea typeface="Aptos" panose="020B0004020202020204" pitchFamily="34" charset="0"/>
                <a:cs typeface="Graphik TH" panose="020B0003000202060203" pitchFamily="34" charset="-34"/>
              </a:rPr>
              <a:t> </a:t>
            </a:r>
            <a:r>
              <a:rPr lang="en-US" sz="800" kern="100" dirty="0" err="1">
                <a:solidFill>
                  <a:srgbClr val="767171"/>
                </a:solidFill>
                <a:effectLst/>
                <a:latin typeface="Graphik TH" panose="020B0003000202060203" pitchFamily="34" charset="-34"/>
                <a:ea typeface="Aptos" panose="020B0004020202020204" pitchFamily="34" charset="0"/>
                <a:cs typeface="Graphik TH" panose="020B0003000202060203" pitchFamily="34" charset="-34"/>
              </a:rPr>
              <a:t>Rungsrithananon</a:t>
            </a:r>
            <a:r>
              <a:rPr lang="en-US" sz="800" kern="100" dirty="0">
                <a:solidFill>
                  <a:srgbClr val="767171"/>
                </a:solidFill>
                <a:latin typeface="Graphik TH" panose="020B0003000202060203" pitchFamily="34" charset="-34"/>
                <a:ea typeface="Aptos" panose="020B0004020202020204" pitchFamily="34" charset="0"/>
                <a:cs typeface="Graphik TH" panose="020B0003000202060203" pitchFamily="34" charset="-34"/>
              </a:rPr>
              <a:t> 	</a:t>
            </a:r>
            <a:r>
              <a:rPr lang="en-US" sz="800" kern="100" dirty="0">
                <a:solidFill>
                  <a:srgbClr val="767171"/>
                </a:solidFill>
                <a:effectLst/>
                <a:latin typeface="Graphik TH" panose="020B0003000202060203" pitchFamily="34" charset="-34"/>
                <a:ea typeface="Aptos" panose="020B0004020202020204" pitchFamily="34" charset="0"/>
                <a:cs typeface="Graphik TH" panose="020B0003000202060203" pitchFamily="34" charset="-34"/>
              </a:rPr>
              <a:t>Registration No. 017926 Email: </a:t>
            </a:r>
            <a:r>
              <a:rPr lang="en-US" sz="800" kern="100" dirty="0" err="1">
                <a:solidFill>
                  <a:srgbClr val="767171"/>
                </a:solidFill>
                <a:latin typeface="Graphik TH" panose="020B0003000202060203" pitchFamily="34" charset="-34"/>
                <a:ea typeface="Aptos" panose="020B0004020202020204" pitchFamily="34" charset="0"/>
                <a:cs typeface="Graphik TH" panose="020B0003000202060203" pitchFamily="34" charset="-34"/>
              </a:rPr>
              <a:t>T</a:t>
            </a:r>
            <a:r>
              <a:rPr lang="en-US" sz="800" kern="100" dirty="0" err="1">
                <a:solidFill>
                  <a:srgbClr val="767171"/>
                </a:solidFill>
                <a:effectLst/>
                <a:latin typeface="Graphik TH" panose="020B0003000202060203" pitchFamily="34" charset="-34"/>
                <a:ea typeface="Aptos" panose="020B0004020202020204" pitchFamily="34" charset="0"/>
                <a:cs typeface="Graphik TH" panose="020B0003000202060203" pitchFamily="34" charset="-34"/>
              </a:rPr>
              <a:t>anadech.Ru@pi.financial</a:t>
            </a:r>
            <a:endParaRPr lang="th-TH" sz="800" kern="100" dirty="0">
              <a:solidFill>
                <a:srgbClr val="767171"/>
              </a:solidFill>
              <a:effectLst/>
              <a:latin typeface="Graphik TH" panose="020B0003000202060203" pitchFamily="34" charset="-34"/>
              <a:ea typeface="Aptos" panose="020B0004020202020204" pitchFamily="34" charset="0"/>
              <a:cs typeface="Graphik TH" panose="020B0003000202060203" pitchFamily="34" charset="-34"/>
            </a:endParaRPr>
          </a:p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en-US" sz="800" kern="100" dirty="0">
                <a:solidFill>
                  <a:srgbClr val="767171"/>
                </a:solidFill>
                <a:effectLst/>
                <a:latin typeface="Graphik TH" panose="020B0003000202060203" pitchFamily="34" charset="-34"/>
                <a:ea typeface="Aptos" panose="020B0004020202020204" pitchFamily="34" charset="0"/>
                <a:cs typeface="Graphik TH" panose="020B0003000202060203" pitchFamily="34" charset="-34"/>
              </a:rPr>
              <a:t>Assistant: Kitti Buabueng, CISA	</a:t>
            </a:r>
            <a:r>
              <a:rPr lang="en-US" sz="800" kern="100" dirty="0">
                <a:solidFill>
                  <a:srgbClr val="767171"/>
                </a:solidFill>
                <a:latin typeface="Graphik TH" panose="020B0003000202060203" pitchFamily="34" charset="-34"/>
                <a:ea typeface="Aptos" panose="020B0004020202020204" pitchFamily="34" charset="0"/>
                <a:cs typeface="Graphik TH" panose="020B0003000202060203" pitchFamily="34" charset="-34"/>
              </a:rPr>
              <a:t>Registration No. 038313 Email: </a:t>
            </a:r>
            <a:r>
              <a:rPr lang="en-US" sz="800" kern="100" dirty="0" err="1">
                <a:solidFill>
                  <a:srgbClr val="767171"/>
                </a:solidFill>
                <a:latin typeface="Graphik TH" panose="020B0003000202060203" pitchFamily="34" charset="-34"/>
                <a:ea typeface="Aptos" panose="020B0004020202020204" pitchFamily="34" charset="0"/>
                <a:cs typeface="Graphik TH" panose="020B0003000202060203" pitchFamily="34" charset="-34"/>
              </a:rPr>
              <a:t>Kitti.Bu@pi.financial</a:t>
            </a:r>
            <a:endParaRPr lang="en-US" sz="800" kern="100" dirty="0">
              <a:solidFill>
                <a:srgbClr val="767171"/>
              </a:solidFill>
              <a:latin typeface="Graphik TH" panose="020B0003000202060203" pitchFamily="34" charset="-34"/>
              <a:ea typeface="Aptos" panose="020B0004020202020204" pitchFamily="34" charset="0"/>
              <a:cs typeface="Graphik TH" panose="020B0003000202060203" pitchFamily="34" charset="-34"/>
            </a:endParaRPr>
          </a:p>
          <a:p>
            <a:pPr marL="0" marR="0">
              <a:lnSpc>
                <a:spcPct val="70000"/>
              </a:lnSpc>
              <a:spcAft>
                <a:spcPts val="800"/>
              </a:spcAft>
              <a:buNone/>
            </a:pPr>
            <a:endParaRPr lang="en-US" sz="1100" kern="100" dirty="0">
              <a:effectLst/>
              <a:latin typeface="Graphik TH" panose="020B0003000202060203" pitchFamily="34" charset="-34"/>
              <a:ea typeface="Aptos" panose="020B0004020202020204" pitchFamily="34" charset="0"/>
              <a:cs typeface="Graphik TH" panose="020B0003000202060203" pitchFamily="34" charset="-34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E212CF8-6739-811E-91D9-A000DAAC1A47}"/>
              </a:ext>
            </a:extLst>
          </p:cNvPr>
          <p:cNvSpPr/>
          <p:nvPr/>
        </p:nvSpPr>
        <p:spPr>
          <a:xfrm>
            <a:off x="124999" y="344717"/>
            <a:ext cx="851188" cy="192986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D20D440-D611-5C28-6305-3943342B1D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342441"/>
              </p:ext>
            </p:extLst>
          </p:nvPr>
        </p:nvGraphicFramePr>
        <p:xfrm>
          <a:off x="127000" y="344488"/>
          <a:ext cx="850900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10" imgW="1523872" imgH="295158" progId="Excel.SheetMacroEnabled.12">
                  <p:link updateAutomatic="1"/>
                </p:oleObj>
              </mc:Choice>
              <mc:Fallback>
                <p:oleObj name="Macro-Enabled Worksheet" r:id="rId10" imgW="1523872" imgH="295158" progId="Excel.SheetMacroEnabled.12">
                  <p:link updateAutomatic="1"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804B5551-9F43-4067-DA94-8800F97E65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27000" y="344488"/>
                        <a:ext cx="850900" cy="206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2040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4521</TotalTime>
  <Words>267</Words>
  <Application>Microsoft Office PowerPoint</Application>
  <PresentationFormat>A4 Paper (210x297 mm)</PresentationFormat>
  <Paragraphs>23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Links</vt:lpstr>
      </vt:variant>
      <vt:variant>
        <vt:i4>9</vt:i4>
      </vt:variant>
      <vt:variant>
        <vt:lpstr>Slide Titles</vt:lpstr>
      </vt:variant>
      <vt:variant>
        <vt:i4>2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Graphik TH</vt:lpstr>
      <vt:lpstr>Graphik TH Medium</vt:lpstr>
      <vt:lpstr>Office Theme</vt:lpstr>
      <vt:lpstr>C:\Users\KittiBuabueng\Documents\Daily Report (Macro).xlsm!Sup_Resis!R26C1:R26C5</vt:lpstr>
      <vt:lpstr>C:\Users\KittiBuabueng\Documents\Daily Report (Macro).xlsm!Sup_Resis!R5C11</vt:lpstr>
      <vt:lpstr>C:\Users\KittiBuabueng\Documents\Daily Report (Macro).xlsm!Sup_Resis!R27C5:R28C5</vt:lpstr>
      <vt:lpstr>C:\Users\KittiBuabueng\Documents\Daily Report (Macro).xlsm!Sup_Resis!R9C5:R10C5</vt:lpstr>
      <vt:lpstr>C:\Users\KittiBuabueng\Documents\Daily Report (Macro).xlsm!Sup_Resis!R6C5:R7C5</vt:lpstr>
      <vt:lpstr>C:\Users\KittiBuabueng\Documents\Daily Report (Macro).xlsm!SET Eff!R10C19:R17C30</vt:lpstr>
      <vt:lpstr>C:\Users\KittiBuabueng\Documents\Daily Report (Macro).xlsm!SET Eff!R18C19:R25C30</vt:lpstr>
      <vt:lpstr>C:\Users\KittiBuabueng\Documents\Daily Report (Macro).xlsm!SET Eff!R32C19:R55C27</vt:lpstr>
      <vt:lpstr>C:\Users\KittiBuabueng\Documents\Daily Report (Macro).xlsm!Sup_Resis!R5C11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Kitti Buabueng</dc:creator>
  <cp:lastModifiedBy>Kitti Buabueng</cp:lastModifiedBy>
  <cp:revision>484</cp:revision>
  <dcterms:created xsi:type="dcterms:W3CDTF">2025-06-16T06:08:02Z</dcterms:created>
  <dcterms:modified xsi:type="dcterms:W3CDTF">2025-11-20T05:30:56Z</dcterms:modified>
</cp:coreProperties>
</file>